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263" r:id="rId2"/>
  </p:sldIdLst>
  <p:sldSz cx="51206400" cy="36577588"/>
  <p:notesSz cx="7010400" cy="9296400"/>
  <p:defaultTextStyle>
    <a:defPPr>
      <a:defRPr lang="en-US"/>
    </a:defPPr>
    <a:lvl1pPr marL="0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1pPr>
    <a:lvl2pPr marL="2508108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2pPr>
    <a:lvl3pPr marL="5016216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3pPr>
    <a:lvl4pPr marL="7524323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4pPr>
    <a:lvl5pPr marL="10032431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5pPr>
    <a:lvl6pPr marL="12540539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6pPr>
    <a:lvl7pPr marL="15048647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7pPr>
    <a:lvl8pPr marL="17556754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8pPr>
    <a:lvl9pPr marL="20064862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0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landa Cibere" initials="JC" lastIdx="6" clrIdx="0"/>
  <p:cmAuthor id="2" name="Diane Lacaille" initials="DL" lastIdx="33" clrIdx="1"/>
  <p:cmAuthor id="3" name="Tim Schmidt" initials="TS" lastIdx="3" clrIdx="2"/>
  <p:cmAuthor id="4" name="Antonio Avina-Zubieta" initials="AA" lastIdx="8" clrIdx="3"/>
  <p:cmAuthor id="5" name="Katherine McGuire" initials="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C60"/>
    <a:srgbClr val="680922"/>
    <a:srgbClr val="740000"/>
    <a:srgbClr val="C0504D"/>
    <a:srgbClr val="ECE7E7"/>
    <a:srgbClr val="F6F6F6"/>
    <a:srgbClr val="FEFEFE"/>
    <a:srgbClr val="F7F7F7"/>
    <a:srgbClr val="000000"/>
    <a:srgbClr val="EDE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 autoAdjust="0"/>
    <p:restoredTop sz="92041" autoAdjust="0"/>
  </p:normalViewPr>
  <p:slideViewPr>
    <p:cSldViewPr>
      <p:cViewPr>
        <p:scale>
          <a:sx n="20" d="100"/>
          <a:sy n="20" d="100"/>
        </p:scale>
        <p:origin x="1410" y="12"/>
      </p:cViewPr>
      <p:guideLst>
        <p:guide orient="horz" pos="11520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BF4D4B3E-CC39-4067-A2CC-C3EEFFFFB39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25" y="696913"/>
            <a:ext cx="488315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22" tIns="46561" rIns="93122" bIns="465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32CCC79C-E169-43F1-90A1-D26FEE89DD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77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200" i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CC79C-E169-43F1-90A1-D26FEE89DDF5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9413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362768"/>
            <a:ext cx="43525440" cy="7840474"/>
          </a:xfrm>
        </p:spPr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0727300"/>
            <a:ext cx="35844480" cy="93476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06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13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20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27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34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41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548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055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287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94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464802"/>
            <a:ext cx="11521440" cy="31209488"/>
          </a:xfrm>
        </p:spPr>
        <p:txBody>
          <a:bodyPr vert="eaVert"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464802"/>
            <a:ext cx="33710880" cy="31209488"/>
          </a:xfrm>
        </p:spPr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523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3504495"/>
            <a:ext cx="43525440" cy="7264715"/>
          </a:xfrm>
        </p:spPr>
        <p:txBody>
          <a:bodyPr anchor="t"/>
          <a:lstStyle>
            <a:lvl1pPr algn="l">
              <a:defRPr sz="21900" b="1" cap="all"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5503150"/>
            <a:ext cx="43525440" cy="8001345"/>
          </a:xfrm>
        </p:spPr>
        <p:txBody>
          <a:bodyPr anchor="b"/>
          <a:lstStyle>
            <a:lvl1pPr marL="0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1pPr>
            <a:lvl2pPr marL="2506884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5013774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752065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4pPr>
            <a:lvl5pPr marL="10027543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5pPr>
            <a:lvl6pPr marL="125344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6pPr>
            <a:lvl7pPr marL="1504131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7pPr>
            <a:lvl8pPr marL="1754820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8pPr>
            <a:lvl9pPr marL="200550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453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8534779"/>
            <a:ext cx="22616160" cy="2413951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8534779"/>
            <a:ext cx="22616160" cy="2413951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099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187625"/>
            <a:ext cx="22625053" cy="3412212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6884" indent="0">
              <a:buNone/>
              <a:defRPr sz="11000" b="1"/>
            </a:lvl2pPr>
            <a:lvl3pPr marL="5013774" indent="0">
              <a:buNone/>
              <a:defRPr sz="9900" b="1"/>
            </a:lvl3pPr>
            <a:lvl4pPr marL="7520659" indent="0">
              <a:buNone/>
              <a:defRPr sz="8800" b="1"/>
            </a:lvl4pPr>
            <a:lvl5pPr marL="10027543" indent="0">
              <a:buNone/>
              <a:defRPr sz="8800" b="1"/>
            </a:lvl5pPr>
            <a:lvl6pPr marL="12534428" indent="0">
              <a:buNone/>
              <a:defRPr sz="8800" b="1"/>
            </a:lvl6pPr>
            <a:lvl7pPr marL="15041312" indent="0">
              <a:buNone/>
              <a:defRPr sz="8800" b="1"/>
            </a:lvl7pPr>
            <a:lvl8pPr marL="17548202" indent="0">
              <a:buNone/>
              <a:defRPr sz="8800" b="1"/>
            </a:lvl8pPr>
            <a:lvl9pPr marL="20055086" indent="0">
              <a:buNone/>
              <a:defRPr sz="88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1599837"/>
            <a:ext cx="22625053" cy="21074451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8" y="8187625"/>
            <a:ext cx="22633940" cy="3412212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6884" indent="0">
              <a:buNone/>
              <a:defRPr sz="11000" b="1"/>
            </a:lvl2pPr>
            <a:lvl3pPr marL="5013774" indent="0">
              <a:buNone/>
              <a:defRPr sz="9900" b="1"/>
            </a:lvl3pPr>
            <a:lvl4pPr marL="7520659" indent="0">
              <a:buNone/>
              <a:defRPr sz="8800" b="1"/>
            </a:lvl4pPr>
            <a:lvl5pPr marL="10027543" indent="0">
              <a:buNone/>
              <a:defRPr sz="8800" b="1"/>
            </a:lvl5pPr>
            <a:lvl6pPr marL="12534428" indent="0">
              <a:buNone/>
              <a:defRPr sz="8800" b="1"/>
            </a:lvl6pPr>
            <a:lvl7pPr marL="15041312" indent="0">
              <a:buNone/>
              <a:defRPr sz="8800" b="1"/>
            </a:lvl7pPr>
            <a:lvl8pPr marL="17548202" indent="0">
              <a:buNone/>
              <a:defRPr sz="8800" b="1"/>
            </a:lvl8pPr>
            <a:lvl9pPr marL="20055086" indent="0">
              <a:buNone/>
              <a:defRPr sz="88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8" y="11599837"/>
            <a:ext cx="22633940" cy="21074451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060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988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226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8" y="1456330"/>
            <a:ext cx="16846553" cy="6197869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456338"/>
            <a:ext cx="28625800" cy="31217958"/>
          </a:xfrm>
        </p:spPr>
        <p:txBody>
          <a:bodyPr/>
          <a:lstStyle>
            <a:lvl1pPr>
              <a:defRPr sz="17600"/>
            </a:lvl1pPr>
            <a:lvl2pPr>
              <a:defRPr sz="15400"/>
            </a:lvl2pPr>
            <a:lvl3pPr>
              <a:defRPr sz="132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8" y="7654207"/>
            <a:ext cx="16846553" cy="25020089"/>
          </a:xfrm>
        </p:spPr>
        <p:txBody>
          <a:bodyPr/>
          <a:lstStyle>
            <a:lvl1pPr marL="0" indent="0">
              <a:buNone/>
              <a:defRPr sz="7700"/>
            </a:lvl1pPr>
            <a:lvl2pPr marL="2506884" indent="0">
              <a:buNone/>
              <a:defRPr sz="6600"/>
            </a:lvl2pPr>
            <a:lvl3pPr marL="5013774" indent="0">
              <a:buNone/>
              <a:defRPr sz="5500"/>
            </a:lvl3pPr>
            <a:lvl4pPr marL="7520659" indent="0">
              <a:buNone/>
              <a:defRPr sz="4900"/>
            </a:lvl4pPr>
            <a:lvl5pPr marL="10027543" indent="0">
              <a:buNone/>
              <a:defRPr sz="4900"/>
            </a:lvl5pPr>
            <a:lvl6pPr marL="12534428" indent="0">
              <a:buNone/>
              <a:defRPr sz="4900"/>
            </a:lvl6pPr>
            <a:lvl7pPr marL="15041312" indent="0">
              <a:buNone/>
              <a:defRPr sz="4900"/>
            </a:lvl7pPr>
            <a:lvl8pPr marL="17548202" indent="0">
              <a:buNone/>
              <a:defRPr sz="4900"/>
            </a:lvl8pPr>
            <a:lvl9pPr marL="20055086" indent="0">
              <a:buNone/>
              <a:defRPr sz="49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247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5604312"/>
            <a:ext cx="30723840" cy="3022734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268275"/>
            <a:ext cx="30723840" cy="21946553"/>
          </a:xfrm>
        </p:spPr>
        <p:txBody>
          <a:bodyPr/>
          <a:lstStyle>
            <a:lvl1pPr marL="0" indent="0">
              <a:buNone/>
              <a:defRPr sz="17600"/>
            </a:lvl1pPr>
            <a:lvl2pPr marL="2506884" indent="0">
              <a:buNone/>
              <a:defRPr sz="15400"/>
            </a:lvl2pPr>
            <a:lvl3pPr marL="5013774" indent="0">
              <a:buNone/>
              <a:defRPr sz="13200"/>
            </a:lvl3pPr>
            <a:lvl4pPr marL="7520659" indent="0">
              <a:buNone/>
              <a:defRPr sz="11000"/>
            </a:lvl4pPr>
            <a:lvl5pPr marL="10027543" indent="0">
              <a:buNone/>
              <a:defRPr sz="11000"/>
            </a:lvl5pPr>
            <a:lvl6pPr marL="12534428" indent="0">
              <a:buNone/>
              <a:defRPr sz="11000"/>
            </a:lvl6pPr>
            <a:lvl7pPr marL="15041312" indent="0">
              <a:buNone/>
              <a:defRPr sz="11000"/>
            </a:lvl7pPr>
            <a:lvl8pPr marL="17548202" indent="0">
              <a:buNone/>
              <a:defRPr sz="11000"/>
            </a:lvl8pPr>
            <a:lvl9pPr marL="20055086" indent="0">
              <a:buNone/>
              <a:defRPr sz="1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28627045"/>
            <a:ext cx="30723840" cy="4292784"/>
          </a:xfrm>
        </p:spPr>
        <p:txBody>
          <a:bodyPr/>
          <a:lstStyle>
            <a:lvl1pPr marL="0" indent="0">
              <a:buNone/>
              <a:defRPr sz="7700"/>
            </a:lvl1pPr>
            <a:lvl2pPr marL="2506884" indent="0">
              <a:buNone/>
              <a:defRPr sz="6600"/>
            </a:lvl2pPr>
            <a:lvl3pPr marL="5013774" indent="0">
              <a:buNone/>
              <a:defRPr sz="5500"/>
            </a:lvl3pPr>
            <a:lvl4pPr marL="7520659" indent="0">
              <a:buNone/>
              <a:defRPr sz="4900"/>
            </a:lvl4pPr>
            <a:lvl5pPr marL="10027543" indent="0">
              <a:buNone/>
              <a:defRPr sz="4900"/>
            </a:lvl5pPr>
            <a:lvl6pPr marL="12534428" indent="0">
              <a:buNone/>
              <a:defRPr sz="4900"/>
            </a:lvl6pPr>
            <a:lvl7pPr marL="15041312" indent="0">
              <a:buNone/>
              <a:defRPr sz="4900"/>
            </a:lvl7pPr>
            <a:lvl8pPr marL="17548202" indent="0">
              <a:buNone/>
              <a:defRPr sz="4900"/>
            </a:lvl8pPr>
            <a:lvl9pPr marL="20055086" indent="0">
              <a:buNone/>
              <a:defRPr sz="49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10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464799"/>
            <a:ext cx="46085760" cy="6096265"/>
          </a:xfrm>
          <a:prstGeom prst="rect">
            <a:avLst/>
          </a:prstGeom>
        </p:spPr>
        <p:txBody>
          <a:bodyPr vert="horz" lIns="501380" tIns="250690" rIns="501380" bIns="250690" rtlCol="0" anchor="ctr">
            <a:normAutofit/>
          </a:bodyPr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534779"/>
            <a:ext cx="46085760" cy="24139517"/>
          </a:xfrm>
          <a:prstGeom prst="rect">
            <a:avLst/>
          </a:prstGeom>
        </p:spPr>
        <p:txBody>
          <a:bodyPr vert="horz" lIns="501380" tIns="250690" rIns="501380" bIns="250690" rtlCol="0"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3902013"/>
            <a:ext cx="11948160" cy="1947418"/>
          </a:xfrm>
          <a:prstGeom prst="rect">
            <a:avLst/>
          </a:prstGeom>
        </p:spPr>
        <p:txBody>
          <a:bodyPr vert="horz" lIns="501380" tIns="250690" rIns="501380" bIns="250690" rtlCol="0" anchor="ctr"/>
          <a:lstStyle>
            <a:lvl1pPr algn="l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99CE9-36B6-405A-9DB6-5D10B73A02EB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3902013"/>
            <a:ext cx="16215360" cy="1947418"/>
          </a:xfrm>
          <a:prstGeom prst="rect">
            <a:avLst/>
          </a:prstGeom>
        </p:spPr>
        <p:txBody>
          <a:bodyPr vert="horz" lIns="501380" tIns="250690" rIns="501380" bIns="250690" rtlCol="0" anchor="ctr"/>
          <a:lstStyle>
            <a:lvl1pPr algn="ct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3902013"/>
            <a:ext cx="11948160" cy="1947418"/>
          </a:xfrm>
          <a:prstGeom prst="rect">
            <a:avLst/>
          </a:prstGeom>
        </p:spPr>
        <p:txBody>
          <a:bodyPr vert="horz" lIns="501380" tIns="250690" rIns="501380" bIns="250690" rtlCol="0" anchor="ctr"/>
          <a:lstStyle>
            <a:lvl1pPr algn="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974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2506884" rtl="0" eaLnBrk="1" latinLnBrk="0" hangingPunct="1">
        <a:spcBef>
          <a:spcPct val="0"/>
        </a:spcBef>
        <a:buNone/>
        <a:defRPr sz="2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0165" indent="-1880165" algn="l" defTabSz="2506884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3689" indent="-1566805" algn="l" defTabSz="2506884" rtl="0" eaLnBrk="1" latinLnBrk="0" hangingPunct="1">
        <a:spcBef>
          <a:spcPct val="20000"/>
        </a:spcBef>
        <a:buFont typeface="Arial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7214" indent="-1253445" algn="l" defTabSz="2506884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4098" indent="-1253445" algn="l" defTabSz="2506884" rtl="0" eaLnBrk="1" latinLnBrk="0" hangingPunct="1">
        <a:spcBef>
          <a:spcPct val="20000"/>
        </a:spcBef>
        <a:buFont typeface="Arial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0988" indent="-1253445" algn="l" defTabSz="2506884" rtl="0" eaLnBrk="1" latinLnBrk="0" hangingPunct="1">
        <a:spcBef>
          <a:spcPct val="20000"/>
        </a:spcBef>
        <a:buFont typeface="Arial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87873" indent="-1253445" algn="l" defTabSz="2506884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294757" indent="-1253445" algn="l" defTabSz="2506884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1641" indent="-1253445" algn="l" defTabSz="2506884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8526" indent="-1253445" algn="l" defTabSz="2506884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06884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013774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520659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027543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4428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1312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548202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055086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9617424" y="360132"/>
            <a:ext cx="34153791" cy="1582846"/>
          </a:xfrm>
          <a:prstGeom prst="rect">
            <a:avLst/>
          </a:prstGeom>
        </p:spPr>
        <p:txBody>
          <a:bodyPr wrap="square" lIns="104498" tIns="52249" rIns="104498" bIns="52249">
            <a:spAutoFit/>
          </a:bodyPr>
          <a:lstStyle/>
          <a:p>
            <a:pPr algn="ctr" fontAlgn="base"/>
            <a:r>
              <a:rPr lang="en-CA" sz="9600" b="1" dirty="0">
                <a:solidFill>
                  <a:srgbClr val="680922"/>
                </a:solidFill>
              </a:rPr>
              <a:t>Title: ABC ABSTRACT</a:t>
            </a:r>
            <a:endParaRPr lang="en-US" sz="9000" dirty="0">
              <a:solidFill>
                <a:srgbClr val="68092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977464" y="2889242"/>
            <a:ext cx="32835648" cy="16619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CA" sz="4600" dirty="0">
                <a:solidFill>
                  <a:srgbClr val="000000"/>
                </a:solidFill>
              </a:rPr>
              <a:t>Author 1</a:t>
            </a:r>
            <a:r>
              <a:rPr lang="en-CA" sz="4600" baseline="30000" dirty="0">
                <a:solidFill>
                  <a:srgbClr val="000000"/>
                </a:solidFill>
              </a:rPr>
              <a:t>1,2</a:t>
            </a:r>
            <a:r>
              <a:rPr lang="en-CA" sz="4600" dirty="0">
                <a:solidFill>
                  <a:srgbClr val="000000"/>
                </a:solidFill>
              </a:rPr>
              <a:t>, Author 2</a:t>
            </a:r>
            <a:r>
              <a:rPr lang="en-CA" sz="4600" baseline="30000" dirty="0">
                <a:solidFill>
                  <a:srgbClr val="000000"/>
                </a:solidFill>
              </a:rPr>
              <a:t>2</a:t>
            </a:r>
            <a:r>
              <a:rPr lang="en-CA" sz="4600" dirty="0">
                <a:solidFill>
                  <a:srgbClr val="000000"/>
                </a:solidFill>
              </a:rPr>
              <a:t>­­, </a:t>
            </a:r>
          </a:p>
          <a:p>
            <a:r>
              <a:rPr lang="en-CA" sz="3600" baseline="30000" dirty="0">
                <a:solidFill>
                  <a:srgbClr val="000000"/>
                </a:solidFill>
              </a:rPr>
              <a:t>1</a:t>
            </a:r>
            <a:r>
              <a:rPr lang="en-CA" sz="3600" dirty="0">
                <a:solidFill>
                  <a:srgbClr val="000000"/>
                </a:solidFill>
              </a:rPr>
              <a:t>Department Name, University Name, </a:t>
            </a:r>
            <a:r>
              <a:rPr lang="en-CA" sz="3600" baseline="30000" dirty="0">
                <a:solidFill>
                  <a:srgbClr val="000000"/>
                </a:solidFill>
              </a:rPr>
              <a:t>2</a:t>
            </a:r>
            <a:r>
              <a:rPr lang="en-CA" sz="3600" dirty="0">
                <a:solidFill>
                  <a:srgbClr val="000000"/>
                </a:solidFill>
              </a:rPr>
              <a:t>Arthritis Research Canada, </a:t>
            </a:r>
          </a:p>
          <a:p>
            <a:pPr algn="ctr"/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1674" y="4489530"/>
            <a:ext cx="24277430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kern="1400" spc="600" dirty="0">
                <a:solidFill>
                  <a:schemeClr val="bg1"/>
                </a:solidFill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0527" y="8783738"/>
            <a:ext cx="24278577" cy="1224136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600" dirty="0">
                <a:solidFill>
                  <a:schemeClr val="bg1"/>
                </a:solidFill>
                <a:cs typeface="Arial"/>
              </a:rPr>
              <a:t>OBJECTIVES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4187" y="11625575"/>
            <a:ext cx="24274917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METHODS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8644" y="13542518"/>
            <a:ext cx="24266695" cy="969496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spAutoFit/>
          </a:bodyPr>
          <a:lstStyle/>
          <a:p>
            <a:r>
              <a:rPr lang="en-US" sz="4800" b="1" u="sng" dirty="0">
                <a:solidFill>
                  <a:srgbClr val="680922"/>
                </a:solidFill>
              </a:rPr>
              <a:t>Study Design: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  <a:r>
              <a:rPr lang="en-US" sz="4800" dirty="0">
                <a:solidFill>
                  <a:srgbClr val="000000"/>
                </a:solidFill>
              </a:rPr>
              <a:t>We conducted … 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Study Sample:</a:t>
            </a:r>
            <a:endParaRPr lang="en-US" sz="4800" b="1" dirty="0">
              <a:solidFill>
                <a:srgbClr val="68092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 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Outcomes: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Data: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Analyses: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4811112" y="4489530"/>
            <a:ext cx="25922880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RESULTS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06415" y="34704608"/>
            <a:ext cx="2066629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Acknowledgements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This research was funded by [Organization Name] </a:t>
            </a:r>
          </a:p>
          <a:p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Dr. [Last Name] is supported by [Organization Name]</a:t>
            </a:r>
            <a:endParaRPr lang="en-CA" sz="3800" dirty="0">
              <a:solidFill>
                <a:srgbClr val="0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8645" y="6731766"/>
            <a:ext cx="24352466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da-DK" sz="4800" dirty="0"/>
              <a:t>Add your content here.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2408" y="9964519"/>
            <a:ext cx="23986371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1486846" y="855896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" name="Rectangle 23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4775031" y="31019114"/>
            <a:ext cx="25922880" cy="1224136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CONCLUSION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884236" y="32560386"/>
            <a:ext cx="2602226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  <a:endParaRPr lang="en-CA" sz="4800" b="1" dirty="0">
              <a:solidFill>
                <a:srgbClr val="00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4811112" y="26876087"/>
            <a:ext cx="25922880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LIMITATIONS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4799266" y="28089221"/>
            <a:ext cx="2592288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24723" y="24727304"/>
            <a:ext cx="2592288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4000" i="1" dirty="0">
                <a:solidFill>
                  <a:srgbClr val="000000"/>
                </a:solidFill>
              </a:rPr>
              <a:t>Legend</a:t>
            </a:r>
          </a:p>
          <a:p>
            <a:r>
              <a:rPr lang="en-CA" sz="4000" i="1" dirty="0">
                <a:solidFill>
                  <a:srgbClr val="000000"/>
                </a:solidFill>
              </a:rPr>
              <a:t>Add your content here.</a:t>
            </a:r>
            <a:endParaRPr lang="en-CA" sz="400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BD3D41-23A4-3247-94A7-3E5C94AE008E}"/>
              </a:ext>
            </a:extLst>
          </p:cNvPr>
          <p:cNvSpPr txBox="1"/>
          <p:nvPr/>
        </p:nvSpPr>
        <p:spPr>
          <a:xfrm>
            <a:off x="472408" y="34082148"/>
            <a:ext cx="241224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References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1. </a:t>
            </a:r>
            <a:endParaRPr lang="en-CA" sz="3800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9AE01D4-2471-F84F-9478-B9481A4D0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92919"/>
              </p:ext>
            </p:extLst>
          </p:nvPr>
        </p:nvGraphicFramePr>
        <p:xfrm>
          <a:off x="24884236" y="18430890"/>
          <a:ext cx="25921937" cy="6126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91217">
                  <a:extLst>
                    <a:ext uri="{9D8B030D-6E8A-4147-A177-3AD203B41FA5}">
                      <a16:colId xmlns:a16="http://schemas.microsoft.com/office/drawing/2014/main" val="2106139118"/>
                    </a:ext>
                  </a:extLst>
                </a:gridCol>
                <a:gridCol w="9864737">
                  <a:extLst>
                    <a:ext uri="{9D8B030D-6E8A-4147-A177-3AD203B41FA5}">
                      <a16:colId xmlns:a16="http://schemas.microsoft.com/office/drawing/2014/main" val="737581498"/>
                    </a:ext>
                  </a:extLst>
                </a:gridCol>
                <a:gridCol w="2965983">
                  <a:extLst>
                    <a:ext uri="{9D8B030D-6E8A-4147-A177-3AD203B41FA5}">
                      <a16:colId xmlns:a16="http://schemas.microsoft.com/office/drawing/2014/main" val="26328785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Predictors of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5C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Adjusted Hazard Ratio (95% CI)</a:t>
                      </a:r>
                      <a:endParaRPr lang="en-CA" sz="5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5C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5C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691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Categorical Variable </a:t>
                      </a:r>
                    </a:p>
                    <a:p>
                      <a:pPr marL="0" marR="0" indent="0" algn="l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・x vs 1</a:t>
                      </a:r>
                    </a:p>
                    <a:p>
                      <a:pPr marL="0" marR="0" indent="0" algn="l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・y vs 1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5000" b="1" baseline="0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mpd="sng">
                      <a:noFill/>
                    </a:lnT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baseline="0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mpd="sng">
                      <a:noFill/>
                    </a:lnT>
                    <a:solidFill>
                      <a:srgbClr val="EC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14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 2</a:t>
                      </a: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5000" b="1" baseline="0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0" b="1" u="none" kern="1200" baseline="0" dirty="0">
                        <a:solidFill>
                          <a:srgbClr val="74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61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 3</a:t>
                      </a: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5000" b="1" baseline="0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0" b="1" u="none" kern="1200" baseline="0" dirty="0">
                        <a:solidFill>
                          <a:srgbClr val="74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401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 4</a:t>
                      </a: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5000" b="1" baseline="0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0" b="1" u="none" kern="1200" baseline="0" dirty="0">
                        <a:solidFill>
                          <a:srgbClr val="74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0567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 5</a:t>
                      </a: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5000" b="1" baseline="0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0" b="1" u="none" kern="1200" baseline="0" dirty="0">
                        <a:solidFill>
                          <a:srgbClr val="74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595151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7E08AC5-C8A8-DB44-B175-0F5D9F574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157836"/>
              </p:ext>
            </p:extLst>
          </p:nvPr>
        </p:nvGraphicFramePr>
        <p:xfrm>
          <a:off x="24857664" y="7480748"/>
          <a:ext cx="25922882" cy="3108960"/>
        </p:xfrm>
        <a:graphic>
          <a:graphicData uri="http://schemas.openxmlformats.org/drawingml/2006/table">
            <a:tbl>
              <a:tblPr firstRow="1" firstCol="1" la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1310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9519">
                  <a:extLst>
                    <a:ext uri="{9D8B030D-6E8A-4147-A177-3AD203B41FA5}">
                      <a16:colId xmlns:a16="http://schemas.microsoft.com/office/drawing/2014/main" val="3435380173"/>
                    </a:ext>
                  </a:extLst>
                </a:gridCol>
                <a:gridCol w="5145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Characteristic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5C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Group 1            (n=        )</a:t>
                      </a:r>
                      <a:endParaRPr lang="en-CA" sz="5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5C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Group 2</a:t>
                      </a:r>
                    </a:p>
                    <a:p>
                      <a:pPr marL="0" marR="0" indent="0" algn="ctr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(n=    )</a:t>
                      </a:r>
                      <a:endParaRPr lang="en-CA" sz="5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5C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5C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</a:rPr>
                        <a:t>Variable</a:t>
                      </a: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</a:rPr>
                        <a:t> 1</a:t>
                      </a: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</a:rPr>
                        <a:t>, mean (SD), years</a:t>
                      </a:r>
                      <a:endParaRPr lang="en-CA" sz="5000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mpd="sng"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mpd="sng"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mpd="sng"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mpd="sng"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</a:rPr>
                        <a:t>Variable</a:t>
                      </a: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</a:rPr>
                        <a:t> 2 </a:t>
                      </a: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</a:rPr>
                        <a:t>, % category</a:t>
                      </a: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</a:rPr>
                        <a:t> 1</a:t>
                      </a:r>
                      <a:endParaRPr lang="en-CA" sz="5000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96" y="35000769"/>
            <a:ext cx="1741956" cy="12543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76731" y="6159260"/>
            <a:ext cx="7972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Table 1. Sample characteristics</a:t>
            </a:r>
            <a:endParaRPr lang="en-CA" sz="48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6299"/>
              </p:ext>
            </p:extLst>
          </p:nvPr>
        </p:nvGraphicFramePr>
        <p:xfrm>
          <a:off x="24876731" y="12488983"/>
          <a:ext cx="25922882" cy="4602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0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9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5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2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2506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Outcome</a:t>
                      </a:r>
                    </a:p>
                  </a:txBody>
                  <a:tcPr marL="68580" marR="68580" marT="0" marB="0">
                    <a:solidFill>
                      <a:srgbClr val="565C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r>
                        <a:rPr lang="en-US" sz="52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CA" sz="5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565C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Group 2</a:t>
                      </a:r>
                      <a:endParaRPr lang="en-CA" sz="5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565C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016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5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p-value*</a:t>
                      </a:r>
                    </a:p>
                  </a:txBody>
                  <a:tcPr marL="68580" marR="68580" marT="0" marB="0">
                    <a:solidFill>
                      <a:srgbClr val="565C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Outcome 1 </a:t>
                      </a: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(xx)</a:t>
                      </a:r>
                      <a:endParaRPr lang="en-CA" sz="5000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b="1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Outcome 2, units</a:t>
                      </a:r>
                      <a:endParaRPr lang="en-CA" sz="5000" dirty="0">
                        <a:solidFill>
                          <a:srgbClr val="1F497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b="1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</a:t>
                      </a: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Incidence</a:t>
                      </a: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x </a:t>
                      </a: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per 100 PY (95% CI)</a:t>
                      </a:r>
                      <a:endParaRPr lang="en-CA" sz="5000" dirty="0">
                        <a:solidFill>
                          <a:srgbClr val="1F497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b="1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xxx, median (25</a:t>
                      </a:r>
                      <a:r>
                        <a:rPr lang="en-CA" sz="5000" baseline="30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75</a:t>
                      </a:r>
                      <a:r>
                        <a:rPr lang="en-CA" sz="5000" baseline="3000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percentile)</a:t>
                      </a: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EC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 of  </a:t>
                      </a:r>
                      <a:r>
                        <a:rPr lang="en-CA" sz="5000" baseline="0" dirty="0" err="1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yyy</a:t>
                      </a:r>
                      <a:r>
                        <a:rPr lang="en-CA" sz="5000" baseline="0" dirty="0">
                          <a:solidFill>
                            <a:srgbClr val="74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, median (25p, 75p)</a:t>
                      </a: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5000" b="1" dirty="0">
                        <a:solidFill>
                          <a:srgbClr val="74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5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D6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876731" y="11313639"/>
            <a:ext cx="51202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Table 2. Outcome X</a:t>
            </a:r>
            <a:endParaRPr lang="en-CA" sz="4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4884236" y="17546167"/>
            <a:ext cx="5526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Table 3. Analysis of X</a:t>
            </a:r>
            <a:endParaRPr lang="en-CA" sz="4800" b="1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2008824" y="1503960"/>
            <a:ext cx="2556361" cy="197256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4982464" y="799073"/>
            <a:ext cx="5040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affiliated University logo here.</a:t>
            </a:r>
            <a:endParaRPr lang="en-CA" sz="6000" dirty="0"/>
          </a:p>
        </p:txBody>
      </p:sp>
      <p:sp>
        <p:nvSpPr>
          <p:cNvPr id="11" name="Right Arrow 10"/>
          <p:cNvSpPr/>
          <p:nvPr/>
        </p:nvSpPr>
        <p:spPr>
          <a:xfrm>
            <a:off x="-2022169" y="34082148"/>
            <a:ext cx="1656184" cy="154579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-7736504" y="32560386"/>
            <a:ext cx="62567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references here and grant provider logo(s).</a:t>
            </a:r>
            <a:endParaRPr lang="en-CA" sz="60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5E3B6C1-23CB-4E8C-90CB-5BFEDA94AE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27" y="350591"/>
            <a:ext cx="7189825" cy="376672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BB13209-43F5-4697-8AD3-C432411D02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1458" y="598308"/>
            <a:ext cx="2797123" cy="380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11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100083</TotalTime>
  <Words>271</Words>
  <Application>Microsoft Office PowerPoint</Application>
  <PresentationFormat>Custom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Carruthers</dc:creator>
  <cp:lastModifiedBy>Vicky Rubio</cp:lastModifiedBy>
  <cp:revision>346</cp:revision>
  <cp:lastPrinted>2015-01-16T16:51:46Z</cp:lastPrinted>
  <dcterms:created xsi:type="dcterms:W3CDTF">2013-10-22T16:00:23Z</dcterms:created>
  <dcterms:modified xsi:type="dcterms:W3CDTF">2024-07-08T22:40:40Z</dcterms:modified>
</cp:coreProperties>
</file>